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Default Extension="fntdata" ContentType="application/x-fontdata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_rels/presentation.xml.rels" ContentType="application/vnd.openxmlformats-package.relationship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slides/_rels/slide24.xml.rels" ContentType="application/vnd.openxmlformats-package.relationships+xml"/>
  <Override PartName="/ppt/slides/_rels/slide16.xml.rels" ContentType="application/vnd.openxmlformats-package.relationships+xml"/>
  <Override PartName="/ppt/slides/_rels/slide23.xml.rels" ContentType="application/vnd.openxmlformats-package.relationships+xml"/>
  <Override PartName="/ppt/slides/_rels/slide22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11.xml.rels" ContentType="application/vnd.openxmlformats-package.relationships+xml"/>
  <Override PartName="/ppt/slides/_rels/slide15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21.xml.rels" ContentType="application/vnd.openxmlformats-package.relationships+xml"/>
  <Override PartName="/ppt/slides/_rels/slide20.xml.rels" ContentType="application/vnd.openxmlformats-package.relationships+xml"/>
  <Override PartName="/ppt/slides/_rels/slide1.xml.rels" ContentType="application/vnd.openxmlformats-package.relationships+xml"/>
  <Override PartName="/ppt/slides/_rels/slide12.xml.rels" ContentType="application/vnd.openxmlformats-package.relationships+xml"/>
  <Override PartName="/ppt/slides/_rels/slide2.xml.rels" ContentType="application/vnd.openxmlformats-package.relationships+xml"/>
  <Override PartName="/ppt/slides/_rels/slide5.xml.rels" ContentType="application/vnd.openxmlformats-package.relationships+xml"/>
  <Override PartName="/ppt/slides/_rels/slide17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19.xml.rels" ContentType="application/vnd.openxmlformats-package.relationships+xml"/>
  <Override PartName="/ppt/slides/_rels/slide7.xml.rels" ContentType="application/vnd.openxmlformats-package.relationships+xml"/>
  <Override PartName="/ppt/slides/_rels/slide18.xml.rels" ContentType="application/vnd.openxmlformats-package.relationships+xml"/>
  <Override PartName="/ppt/slides/_rels/slide3.xml.rels" ContentType="application/vnd.openxmlformats-package.relationships+xml"/>
  <Override PartName="/ppt/slides/_rels/slide10.xml.rels" ContentType="application/vnd.openxmlformats-package.relationships+xml"/>
  <Override PartName="/ppt/slides/slide16.xml" ContentType="application/vnd.openxmlformats-officedocument.presentationml.slide+xml"/>
  <Override PartName="/ppt/slides/slide10.xml" ContentType="application/vnd.openxmlformats-officedocument.presentationml.slide+xml"/>
  <Override PartName="/ppt/slides/slide17.xml" ContentType="application/vnd.openxmlformats-officedocument.presentationml.slide+xml"/>
  <Override PartName="/ppt/slides/slide12.xml" ContentType="application/vnd.openxmlformats-officedocument.presentationml.slide+xml"/>
  <Override PartName="/ppt/slides/slide19.xml" ContentType="application/vnd.openxmlformats-officedocument.presentationml.slide+xml"/>
  <Override PartName="/ppt/slides/slide11.xml" ContentType="application/vnd.openxmlformats-officedocument.presentationml.slide+xml"/>
  <Override PartName="/ppt/slides/slide22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21.xml" ContentType="application/vnd.openxmlformats-officedocument.presentationml.slide+xml"/>
  <Override PartName="/ppt/slides/slide13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slides/slide18.xml" ContentType="application/vnd.openxmlformats-officedocument.presentationml.slide+xml"/>
  <Override PartName="/ppt/slides/slide14.xml" ContentType="application/vnd.openxmlformats-officedocument.presentationml.slide+xml"/>
  <Override PartName="/ppt/slides/slide7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20.xml" ContentType="application/vnd.openxmlformats-officedocument.presentationml.slide+xml"/>
  <Override PartName="/ppt/slides/slide5.xml" ContentType="application/vnd.openxmlformats-officedocument.presentationml.slide+xml"/>
  <Override PartName="/ppt/slides/slide24.xml" ContentType="application/vnd.openxmlformats-officedocument.presentationml.slide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.xml.rels" ContentType="application/vnd.openxmlformats-package.relationships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media/image1.jpeg" ContentType="image/jpeg"/>
  <Override PartName="/ppt/media/image18.jpeg" ContentType="image/jpeg"/>
  <Override PartName="/ppt/media/image26.jpeg" ContentType="image/jpeg"/>
  <Override PartName="/ppt/media/image19.jpeg" ContentType="image/jpeg"/>
  <Override PartName="/ppt/media/image3.jpeg" ContentType="image/jpeg"/>
  <Override PartName="/ppt/media/image25.jpeg" ContentType="image/jpeg"/>
  <Override PartName="/ppt/media/image5.jpeg" ContentType="image/jpeg"/>
  <Override PartName="/ppt/media/image14.jpeg" ContentType="image/jpeg"/>
  <Override PartName="/ppt/media/image10.jpeg" ContentType="image/jpeg"/>
  <Override PartName="/ppt/media/image7.jpeg" ContentType="image/jpeg"/>
  <Override PartName="/ppt/media/image20.jpeg" ContentType="image/jpeg"/>
  <Override PartName="/ppt/media/image11.jpeg" ContentType="image/jpeg"/>
  <Override PartName="/ppt/media/image8.jpeg" ContentType="image/jpeg"/>
  <Override PartName="/ppt/media/image15.jpeg" ContentType="image/jpeg"/>
  <Override PartName="/ppt/media/image24.jpeg" ContentType="image/jpeg"/>
  <Override PartName="/ppt/media/image16.jpeg" ContentType="image/jpeg"/>
  <Override PartName="/ppt/media/image12.jpeg" ContentType="image/jpeg"/>
  <Override PartName="/ppt/media/image21.png" ContentType="image/png"/>
  <Override PartName="/ppt/media/image23.jpeg" ContentType="image/jpeg"/>
  <Override PartName="/ppt/media/image22.jpeg" ContentType="image/jpeg"/>
  <Override PartName="/ppt/media/image13.jpeg" ContentType="image/jpeg"/>
  <Override PartName="/ppt/media/image6.jpeg" ContentType="image/jpeg"/>
  <Override PartName="/ppt/media/image4.jpeg" ContentType="image/jpeg"/>
  <Override PartName="/ppt/media/image2.jpeg" ContentType="image/jpeg"/>
  <Override PartName="/ppt/media/image17.jpeg" ContentType="image/jpeg"/>
  <Override PartName="/ppt/media/image9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683750" cy="75247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icture with Cap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898280" y="5266440"/>
            <a:ext cx="5808600" cy="619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A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1898280" y="672120"/>
            <a:ext cx="5808600" cy="4512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en-A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en-A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en-A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en-A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en-A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en-A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en-A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1898280" y="5888160"/>
            <a:ext cx="5808600" cy="881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en-AU" sz="1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AU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>
          <a:xfrm>
            <a:off x="483840" y="6973560"/>
            <a:ext cx="2257920" cy="398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A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>
          <a:xfrm>
            <a:off x="3308400" y="6973560"/>
            <a:ext cx="3064680" cy="398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A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A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>
          <a:xfrm>
            <a:off x="6939720" y="6973560"/>
            <a:ext cx="2257920" cy="398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3996C7F8-86B1-4420-9BDF-A1BCF784CED1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A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dt" idx="28"/>
          </p:nvPr>
        </p:nvSpPr>
        <p:spPr>
          <a:xfrm>
            <a:off x="483840" y="6973560"/>
            <a:ext cx="2257920" cy="398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A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ftr" idx="29"/>
          </p:nvPr>
        </p:nvSpPr>
        <p:spPr>
          <a:xfrm>
            <a:off x="3308400" y="6973560"/>
            <a:ext cx="3064680" cy="398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A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A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sldNum" idx="30"/>
          </p:nvPr>
        </p:nvSpPr>
        <p:spPr>
          <a:xfrm>
            <a:off x="6939720" y="6973560"/>
            <a:ext cx="2257920" cy="398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8A35A2D4-EB0B-450C-83E6-EF2E58D275A9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A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 type="title"/>
          </p:nvPr>
        </p:nvSpPr>
        <p:spPr>
          <a:xfrm>
            <a:off x="484200" y="299880"/>
            <a:ext cx="8714880" cy="1255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PlaceHolder 5"/>
          <p:cNvSpPr>
            <a:spLocks noGrp="1"/>
          </p:cNvSpPr>
          <p:nvPr>
            <p:ph type="body"/>
          </p:nvPr>
        </p:nvSpPr>
        <p:spPr>
          <a:xfrm>
            <a:off x="484200" y="1760400"/>
            <a:ext cx="8714880" cy="4363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A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b="0" lang="en-A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b="0" lang="en-A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A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83840" y="299160"/>
            <a:ext cx="3183840" cy="1272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A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3786120" y="299160"/>
            <a:ext cx="5411520" cy="6419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A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A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AU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A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A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A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A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A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83840" y="1574280"/>
            <a:ext cx="3183840" cy="5144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en-AU" sz="1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AU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dt" idx="31"/>
          </p:nvPr>
        </p:nvSpPr>
        <p:spPr>
          <a:xfrm>
            <a:off x="483840" y="6973560"/>
            <a:ext cx="2257920" cy="398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A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1" name="PlaceHolder 5"/>
          <p:cNvSpPr>
            <a:spLocks noGrp="1"/>
          </p:cNvSpPr>
          <p:nvPr>
            <p:ph type="ftr" idx="32"/>
          </p:nvPr>
        </p:nvSpPr>
        <p:spPr>
          <a:xfrm>
            <a:off x="3308400" y="6973560"/>
            <a:ext cx="3064680" cy="398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A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A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2" name="PlaceHolder 6"/>
          <p:cNvSpPr>
            <a:spLocks noGrp="1"/>
          </p:cNvSpPr>
          <p:nvPr>
            <p:ph type="sldNum" idx="33"/>
          </p:nvPr>
        </p:nvSpPr>
        <p:spPr>
          <a:xfrm>
            <a:off x="6939720" y="6973560"/>
            <a:ext cx="2257920" cy="398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D8324CA7-5DED-48A9-A0CD-7E3FA11C0F1A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A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726120" y="2337120"/>
            <a:ext cx="8229600" cy="1610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A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dt" idx="4"/>
          </p:nvPr>
        </p:nvSpPr>
        <p:spPr>
          <a:xfrm>
            <a:off x="483840" y="6973560"/>
            <a:ext cx="2257920" cy="398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A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ftr" idx="5"/>
          </p:nvPr>
        </p:nvSpPr>
        <p:spPr>
          <a:xfrm>
            <a:off x="3308400" y="6973560"/>
            <a:ext cx="3064680" cy="398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A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A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4"/>
          <p:cNvSpPr>
            <a:spLocks noGrp="1"/>
          </p:cNvSpPr>
          <p:nvPr>
            <p:ph type="sldNum" idx="6"/>
          </p:nvPr>
        </p:nvSpPr>
        <p:spPr>
          <a:xfrm>
            <a:off x="6939720" y="6973560"/>
            <a:ext cx="2257920" cy="398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06CA6E3B-2D0C-41AA-8992-2EF4EDEBBD0E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A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" name="PlaceHolder 5"/>
          <p:cNvSpPr>
            <a:spLocks noGrp="1"/>
          </p:cNvSpPr>
          <p:nvPr>
            <p:ph type="body"/>
          </p:nvPr>
        </p:nvSpPr>
        <p:spPr>
          <a:xfrm>
            <a:off x="483840" y="1760040"/>
            <a:ext cx="8713800" cy="4362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b="0" lang="en-A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b="0" lang="en-A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le and Vertical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83840" y="301320"/>
            <a:ext cx="8713800" cy="1252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A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483840" y="1755360"/>
            <a:ext cx="8713800" cy="4963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A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A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AU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A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A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A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A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A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dt" idx="7"/>
          </p:nvPr>
        </p:nvSpPr>
        <p:spPr>
          <a:xfrm>
            <a:off x="483840" y="6973560"/>
            <a:ext cx="2257920" cy="398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A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ftr" idx="8"/>
          </p:nvPr>
        </p:nvSpPr>
        <p:spPr>
          <a:xfrm>
            <a:off x="3308400" y="6973560"/>
            <a:ext cx="3064680" cy="398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A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A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" name="PlaceHolder 5"/>
          <p:cNvSpPr>
            <a:spLocks noGrp="1"/>
          </p:cNvSpPr>
          <p:nvPr>
            <p:ph type="sldNum" idx="9"/>
          </p:nvPr>
        </p:nvSpPr>
        <p:spPr>
          <a:xfrm>
            <a:off x="6939720" y="6973560"/>
            <a:ext cx="2257920" cy="398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AC6565AF-F997-4638-A14D-101AFB4AF8FE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A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Vertical Title and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7020720" y="301320"/>
            <a:ext cx="2176920" cy="6417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 vert="eaVert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A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83840" y="301320"/>
            <a:ext cx="6373440" cy="6417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A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A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AU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A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A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A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A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A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dt" idx="10"/>
          </p:nvPr>
        </p:nvSpPr>
        <p:spPr>
          <a:xfrm>
            <a:off x="483840" y="6973560"/>
            <a:ext cx="2257920" cy="398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A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ftr" idx="11"/>
          </p:nvPr>
        </p:nvSpPr>
        <p:spPr>
          <a:xfrm>
            <a:off x="3308400" y="6973560"/>
            <a:ext cx="3064680" cy="398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A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A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" name="PlaceHolder 5"/>
          <p:cNvSpPr>
            <a:spLocks noGrp="1"/>
          </p:cNvSpPr>
          <p:nvPr>
            <p:ph type="sldNum" idx="12"/>
          </p:nvPr>
        </p:nvSpPr>
        <p:spPr>
          <a:xfrm>
            <a:off x="6939720" y="6973560"/>
            <a:ext cx="2257920" cy="398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46C119FB-0E2D-4E97-A151-7D3AB248B4C6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A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83840" y="301320"/>
            <a:ext cx="8713800" cy="1252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A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83840" y="1755360"/>
            <a:ext cx="8713800" cy="4963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A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A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AU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A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A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A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A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A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dt" idx="13"/>
          </p:nvPr>
        </p:nvSpPr>
        <p:spPr>
          <a:xfrm>
            <a:off x="483840" y="6973560"/>
            <a:ext cx="2257920" cy="398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A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ftr" idx="14"/>
          </p:nvPr>
        </p:nvSpPr>
        <p:spPr>
          <a:xfrm>
            <a:off x="3308400" y="6973560"/>
            <a:ext cx="3064680" cy="398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A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A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 type="sldNum" idx="15"/>
          </p:nvPr>
        </p:nvSpPr>
        <p:spPr>
          <a:xfrm>
            <a:off x="6939720" y="6973560"/>
            <a:ext cx="2257920" cy="398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85E51D9D-084F-4F82-ABDF-53BD3B4E5C4F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A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 Head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764640" y="4834440"/>
            <a:ext cx="8229600" cy="1492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AU" sz="4000" strike="noStrike" u="none" cap="all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AU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764640" y="3188880"/>
            <a:ext cx="8229600" cy="1643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-AU" sz="20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dt" idx="16"/>
          </p:nvPr>
        </p:nvSpPr>
        <p:spPr>
          <a:xfrm>
            <a:off x="483840" y="6973560"/>
            <a:ext cx="2257920" cy="398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A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ftr" idx="17"/>
          </p:nvPr>
        </p:nvSpPr>
        <p:spPr>
          <a:xfrm>
            <a:off x="3308400" y="6973560"/>
            <a:ext cx="3064680" cy="398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A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A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sldNum" idx="18"/>
          </p:nvPr>
        </p:nvSpPr>
        <p:spPr>
          <a:xfrm>
            <a:off x="6939720" y="6973560"/>
            <a:ext cx="2257920" cy="398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12C96870-3F5A-47EF-8CCD-D541DA026A77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A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83840" y="301320"/>
            <a:ext cx="8713800" cy="1252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A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483840" y="1755360"/>
            <a:ext cx="4275000" cy="4963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en-AU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A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en-A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A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en-A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en-A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A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en-A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A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4922640" y="1755360"/>
            <a:ext cx="4275000" cy="4963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en-AU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A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en-A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A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en-A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en-A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A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en-A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A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dt" idx="19"/>
          </p:nvPr>
        </p:nvSpPr>
        <p:spPr>
          <a:xfrm>
            <a:off x="483840" y="6973560"/>
            <a:ext cx="2257920" cy="398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A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ftr" idx="20"/>
          </p:nvPr>
        </p:nvSpPr>
        <p:spPr>
          <a:xfrm>
            <a:off x="3308400" y="6973560"/>
            <a:ext cx="3064680" cy="398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A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A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 type="sldNum" idx="21"/>
          </p:nvPr>
        </p:nvSpPr>
        <p:spPr>
          <a:xfrm>
            <a:off x="6939720" y="6973560"/>
            <a:ext cx="2257920" cy="398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D41ED988-E74B-4EBF-A6A2-0AE81F081370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A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83840" y="301320"/>
            <a:ext cx="8713800" cy="1252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A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83840" y="1684080"/>
            <a:ext cx="4277160" cy="699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en-A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A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483840" y="2385720"/>
            <a:ext cx="4277160" cy="4333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A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A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A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en-A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A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en-AU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A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en-AU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A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body"/>
          </p:nvPr>
        </p:nvSpPr>
        <p:spPr>
          <a:xfrm>
            <a:off x="4919040" y="1684080"/>
            <a:ext cx="4278600" cy="699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en-A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A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body"/>
          </p:nvPr>
        </p:nvSpPr>
        <p:spPr>
          <a:xfrm>
            <a:off x="4919040" y="2385720"/>
            <a:ext cx="4278600" cy="4333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A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A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743040" indent="-28584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A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143000" indent="-228600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en-A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A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6002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en-AU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A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057400" indent="-228600" defTabSz="4572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en-AU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A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PlaceHolder 6"/>
          <p:cNvSpPr>
            <a:spLocks noGrp="1"/>
          </p:cNvSpPr>
          <p:nvPr>
            <p:ph type="dt" idx="22"/>
          </p:nvPr>
        </p:nvSpPr>
        <p:spPr>
          <a:xfrm>
            <a:off x="483840" y="6973560"/>
            <a:ext cx="2257920" cy="398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A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PlaceHolder 7"/>
          <p:cNvSpPr>
            <a:spLocks noGrp="1"/>
          </p:cNvSpPr>
          <p:nvPr>
            <p:ph type="ftr" idx="23"/>
          </p:nvPr>
        </p:nvSpPr>
        <p:spPr>
          <a:xfrm>
            <a:off x="3308400" y="6973560"/>
            <a:ext cx="3064680" cy="398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A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A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" name="PlaceHolder 8"/>
          <p:cNvSpPr>
            <a:spLocks noGrp="1"/>
          </p:cNvSpPr>
          <p:nvPr>
            <p:ph type="sldNum" idx="24"/>
          </p:nvPr>
        </p:nvSpPr>
        <p:spPr>
          <a:xfrm>
            <a:off x="6939720" y="6973560"/>
            <a:ext cx="2257920" cy="398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08AE8CB1-DC7B-4E03-9205-A7244D89D797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A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83840" y="301320"/>
            <a:ext cx="8713800" cy="1252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A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dt" idx="25"/>
          </p:nvPr>
        </p:nvSpPr>
        <p:spPr>
          <a:xfrm>
            <a:off x="483840" y="6973560"/>
            <a:ext cx="2257920" cy="398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b="0" lang="en-A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ftr" idx="26"/>
          </p:nvPr>
        </p:nvSpPr>
        <p:spPr>
          <a:xfrm>
            <a:off x="3308400" y="6973560"/>
            <a:ext cx="3064680" cy="398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A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A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sldNum" idx="27"/>
          </p:nvPr>
        </p:nvSpPr>
        <p:spPr>
          <a:xfrm>
            <a:off x="6939720" y="6973560"/>
            <a:ext cx="2257920" cy="398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0D161891-785C-4DE7-8856-0754D4004BEE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b="0" lang="en-A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1" name="PlaceHolder 5"/>
          <p:cNvSpPr>
            <a:spLocks noGrp="1"/>
          </p:cNvSpPr>
          <p:nvPr>
            <p:ph type="body"/>
          </p:nvPr>
        </p:nvSpPr>
        <p:spPr>
          <a:xfrm>
            <a:off x="484200" y="1760400"/>
            <a:ext cx="8714880" cy="4363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AU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b="0" lang="en-A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b="0" lang="en-A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A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slideLayout" Target="../slideLayouts/slideLayout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slideLayout" Target="../slideLayouts/slideLayout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1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22.jpeg"/><Relationship Id="rId2" Type="http://schemas.openxmlformats.org/officeDocument/2006/relationships/slideLayout" Target="../slideLayouts/slideLayout1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slideLayout" Target="../slideLayouts/slideLayout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24.jpeg"/><Relationship Id="rId2" Type="http://schemas.openxmlformats.org/officeDocument/2006/relationships/slideLayout" Target="../slideLayouts/slideLayout1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slideLayout" Target="../slideLayouts/slideLayout1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26.jpe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image" Target="../media/image4.jpeg"/><Relationship Id="rId3" Type="http://schemas.openxmlformats.org/officeDocument/2006/relationships/image" Target="../media/image5.jpeg"/><Relationship Id="rId4" Type="http://schemas.openxmlformats.org/officeDocument/2006/relationships/slideLayout" Target="../slideLayouts/slideLayout1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image" Target="../media/image7.jpeg"/><Relationship Id="rId3" Type="http://schemas.openxmlformats.org/officeDocument/2006/relationships/slideLayout" Target="../slideLayouts/slideLayout1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726120" y="2337120"/>
            <a:ext cx="8229600" cy="1610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Ecological Family Agroforestry Farming System</a:t>
            </a:r>
            <a:endParaRPr b="0" lang="en-A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subTitle"/>
          </p:nvPr>
        </p:nvSpPr>
        <p:spPr>
          <a:xfrm>
            <a:off x="1452240" y="4263480"/>
            <a:ext cx="6777000" cy="1920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algn="ctr" defTabSz="4572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en-US" sz="3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David Kulimbao</a:t>
            </a:r>
            <a:endParaRPr b="0" lang="en-A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1898280" y="5266440"/>
            <a:ext cx="5808600" cy="619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Mulching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/>
          </p:nvPr>
        </p:nvSpPr>
        <p:spPr>
          <a:xfrm>
            <a:off x="1898280" y="5888160"/>
            <a:ext cx="5808600" cy="881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457200">
              <a:lnSpc>
                <a:spcPct val="100000"/>
              </a:lnSpc>
              <a:spcBef>
                <a:spcPts val="320"/>
              </a:spcBef>
              <a:buNone/>
              <a:tabLst>
                <a:tab algn="l" pos="0"/>
              </a:tabLst>
            </a:pP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Mulching is very important during sun and rain</a:t>
            </a:r>
            <a:endParaRPr b="0" lang="en-A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0" name="Picture Placeholder 11" descr="IMG-20260616-WA0010_edit_248933639761391#2.jpg"/>
          <p:cNvPicPr/>
          <p:nvPr/>
        </p:nvPicPr>
        <p:blipFill>
          <a:blip r:embed="rId1"/>
          <a:srcRect l="0" t="-10143" r="0" b="-10143"/>
          <a:stretch/>
        </p:blipFill>
        <p:spPr>
          <a:xfrm>
            <a:off x="1898280" y="672120"/>
            <a:ext cx="5808600" cy="4512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3162240" y="5266440"/>
            <a:ext cx="5808600" cy="619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Green Manure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2" name="Picture Placeholder 4" descr="IMG-20260616-WA0011.jpg"/>
          <p:cNvPicPr/>
          <p:nvPr/>
        </p:nvPicPr>
        <p:blipFill>
          <a:blip r:embed="rId1"/>
          <a:srcRect l="-38800" t="0" r="-38800" b="0"/>
          <a:stretch/>
        </p:blipFill>
        <p:spPr>
          <a:xfrm>
            <a:off x="1898280" y="672120"/>
            <a:ext cx="5808600" cy="4512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2754000" y="6019560"/>
            <a:ext cx="5808600" cy="619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Animal manure works better than NPK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4" name="Picture Placeholder 4" descr="IMG-20260616-WA0012.jpg"/>
          <p:cNvPicPr/>
          <p:nvPr/>
        </p:nvPicPr>
        <p:blipFill>
          <a:blip r:embed="rId1"/>
          <a:srcRect l="-38832" t="0" r="-38832" b="0"/>
          <a:stretch/>
        </p:blipFill>
        <p:spPr>
          <a:xfrm>
            <a:off x="1304640" y="708480"/>
            <a:ext cx="6665040" cy="51778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2689560" y="5577480"/>
            <a:ext cx="5808600" cy="619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Local Pest Control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6" name="Picture Placeholder 4" descr="IMG-20260616-WA0013.jpg"/>
          <p:cNvPicPr/>
          <p:nvPr/>
        </p:nvPicPr>
        <p:blipFill>
          <a:blip r:embed="rId1"/>
          <a:srcRect l="-18887" t="0" r="-18887" b="0"/>
          <a:stretch/>
        </p:blipFill>
        <p:spPr>
          <a:xfrm>
            <a:off x="1898280" y="672120"/>
            <a:ext cx="5808600" cy="4512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1898280" y="5266440"/>
            <a:ext cx="5808600" cy="619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Avoid these plants in your garden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8" name="Picture Placeholder 4" descr="IMG-20260616-WA0014.jpg"/>
          <p:cNvPicPr/>
          <p:nvPr/>
        </p:nvPicPr>
        <p:blipFill>
          <a:blip r:embed="rId1"/>
          <a:srcRect l="0" t="-13984" r="0" b="-13984"/>
          <a:stretch/>
        </p:blipFill>
        <p:spPr>
          <a:xfrm>
            <a:off x="1898280" y="672120"/>
            <a:ext cx="5808600" cy="4512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9" name="PlaceHolder 2"/>
          <p:cNvSpPr>
            <a:spLocks noGrp="1"/>
          </p:cNvSpPr>
          <p:nvPr>
            <p:ph/>
          </p:nvPr>
        </p:nvSpPr>
        <p:spPr>
          <a:xfrm>
            <a:off x="1898280" y="5888160"/>
            <a:ext cx="5808600" cy="881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spcBef>
                <a:spcPts val="1417"/>
              </a:spcBef>
              <a:buNone/>
            </a:pPr>
            <a:endParaRPr b="0" lang="en-A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2507760" y="5433840"/>
            <a:ext cx="5808600" cy="619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Weevil infection in kaukau (sweet potato)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1" name="Picture Placeholder 4" descr="IMG-20260616-WA0015.jpg"/>
          <p:cNvPicPr/>
          <p:nvPr/>
        </p:nvPicPr>
        <p:blipFill>
          <a:blip r:embed="rId1"/>
          <a:srcRect l="-38891" t="0" r="-38891" b="0"/>
          <a:stretch/>
        </p:blipFill>
        <p:spPr>
          <a:xfrm>
            <a:off x="1898280" y="672120"/>
            <a:ext cx="5808600" cy="4512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1898280" y="5266440"/>
            <a:ext cx="5808600" cy="619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Land without topsoil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3" name="Picture Placeholder 4" descr="IMG-20260616-WA0016.jpg"/>
          <p:cNvPicPr/>
          <p:nvPr/>
        </p:nvPicPr>
        <p:blipFill>
          <a:blip r:embed="rId1"/>
          <a:stretch/>
        </p:blipFill>
        <p:spPr>
          <a:xfrm>
            <a:off x="1898280" y="672120"/>
            <a:ext cx="5808600" cy="4512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4" name="PlaceHolder 2"/>
          <p:cNvSpPr>
            <a:spLocks noGrp="1"/>
          </p:cNvSpPr>
          <p:nvPr>
            <p:ph/>
          </p:nvPr>
        </p:nvSpPr>
        <p:spPr>
          <a:xfrm>
            <a:off x="1898280" y="5888160"/>
            <a:ext cx="5808600" cy="881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See the upper pineapple garden in this photograph shows orange clay soil with little of the original black topsoil </a:t>
            </a:r>
            <a:endParaRPr b="0" lang="en-AU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2160000" y="6220440"/>
            <a:ext cx="6840000" cy="619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Graun em i Mama bilong yumi. Ol Diwai ol i Papa bilong yumi.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6" name="Picture Placeholder 4" descr="IMG-20260521-WA0020.jpg"/>
          <p:cNvPicPr/>
          <p:nvPr/>
        </p:nvPicPr>
        <p:blipFill>
          <a:blip r:embed="rId1"/>
          <a:srcRect l="-38891" t="0" r="-38891" b="0"/>
          <a:stretch/>
        </p:blipFill>
        <p:spPr>
          <a:xfrm>
            <a:off x="1898280" y="672120"/>
            <a:ext cx="6948000" cy="5400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1898280" y="4875480"/>
            <a:ext cx="5808600" cy="619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Good soil produce good food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8" name="Picture Placeholder 4" descr="IMG-20260616-WA0023.jpg"/>
          <p:cNvPicPr/>
          <p:nvPr/>
        </p:nvPicPr>
        <p:blipFill>
          <a:blip r:embed="rId1"/>
          <a:srcRect l="0" t="-37111" r="0" b="-37111"/>
          <a:stretch/>
        </p:blipFill>
        <p:spPr>
          <a:xfrm>
            <a:off x="1898280" y="672120"/>
            <a:ext cx="5808600" cy="4512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1906200" y="6516720"/>
            <a:ext cx="5808600" cy="7894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Keep track of your weather using either a simple measuring flask or a more stable Rain Gauge, a Humidity Gauge and a Book to record the daily rainfall and humidity.</a:t>
            </a:r>
            <a:endParaRPr b="0" lang="en-A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10" name="" descr=""/>
          <p:cNvPicPr/>
          <p:nvPr/>
        </p:nvPicPr>
        <p:blipFill>
          <a:blip r:embed="rId1"/>
          <a:stretch/>
        </p:blipFill>
        <p:spPr>
          <a:xfrm>
            <a:off x="2232000" y="123480"/>
            <a:ext cx="4629960" cy="63651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83840" y="299160"/>
            <a:ext cx="3183840" cy="1272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Introduction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6" name="Content Placeholder 4" descr="IMG-20260616-WA0005.jpg"/>
          <p:cNvPicPr/>
          <p:nvPr/>
        </p:nvPicPr>
        <p:blipFill>
          <a:blip r:embed="rId1"/>
          <a:srcRect l="-9480" t="0" r="-9480" b="0"/>
          <a:stretch/>
        </p:blipFill>
        <p:spPr>
          <a:xfrm>
            <a:off x="3786120" y="299160"/>
            <a:ext cx="5411520" cy="6419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483840" y="1574280"/>
            <a:ext cx="3183840" cy="5144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432000" indent="-324000" algn="just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This ministry of Family and Community Agroforestry in the Highlands and Sandaun Province, started after the 1997 El-Nino drought</a:t>
            </a:r>
            <a:endParaRPr b="0" lang="en-A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 algn="just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When BUPNG Community Development Team began a Family Agroforestry system to work with those families particularly the women who took most responsibility for local trees, seeds and seedling collection</a:t>
            </a:r>
            <a:endParaRPr b="0" lang="en-A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endParaRPr b="0" lang="en-AU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endParaRPr b="0" lang="en-AU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3420000" y="6120000"/>
            <a:ext cx="5808600" cy="619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Seed preservation methods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12" name="Picture Placeholder 4" descr="IMG-20260616-WA0021.jpg"/>
          <p:cNvPicPr/>
          <p:nvPr/>
        </p:nvPicPr>
        <p:blipFill>
          <a:blip r:embed="rId1"/>
          <a:srcRect l="-38800" t="0" r="-38800" b="0"/>
          <a:stretch/>
        </p:blipFill>
        <p:spPr>
          <a:xfrm>
            <a:off x="1620000" y="672120"/>
            <a:ext cx="7055640" cy="5543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2776680" y="5930280"/>
            <a:ext cx="5808600" cy="619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Preparing food for drought (El Nino)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14" name="Picture Placeholder 4" descr="IMG-20260616-WA0020.jpg"/>
          <p:cNvPicPr/>
          <p:nvPr/>
        </p:nvPicPr>
        <p:blipFill>
          <a:blip r:embed="rId1"/>
          <a:srcRect l="-38800" t="0" r="-38800" b="0"/>
          <a:stretch/>
        </p:blipFill>
        <p:spPr>
          <a:xfrm>
            <a:off x="1289880" y="765720"/>
            <a:ext cx="6983640" cy="539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2776680" y="6550200"/>
            <a:ext cx="5808600" cy="469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457200">
              <a:lnSpc>
                <a:spcPct val="100000"/>
              </a:lnSpc>
              <a:spcBef>
                <a:spcPts val="320"/>
              </a:spcBef>
              <a:buNone/>
              <a:tabLst>
                <a:tab algn="l" pos="0"/>
              </a:tabLst>
            </a:pP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Tolerant crops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	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	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	</a:t>
            </a: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Famine Food</a:t>
            </a:r>
            <a:endParaRPr b="0" lang="en-A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1898280" y="5266440"/>
            <a:ext cx="5808600" cy="619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A Tumbuna Well for irrigation or household water 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17" name="Picture Placeholder 4" descr="IMG-20260616-WA0019.jpg"/>
          <p:cNvPicPr/>
          <p:nvPr/>
        </p:nvPicPr>
        <p:blipFill>
          <a:blip r:embed="rId1"/>
          <a:srcRect l="0" t="-185" r="0" b="-185"/>
          <a:stretch/>
        </p:blipFill>
        <p:spPr>
          <a:xfrm>
            <a:off x="1898280" y="672120"/>
            <a:ext cx="5808600" cy="4512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1620000" y="6400080"/>
            <a:ext cx="7019640" cy="619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Women all over PNG from year to year watch the plants in their garden. They observed that Changes in Weather  Pattern were happening.  They were watching climate change take place. 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19" name="Picture Placeholder 4" descr="IMG-20260616-WA0018.jpg"/>
          <p:cNvPicPr/>
          <p:nvPr/>
        </p:nvPicPr>
        <p:blipFill>
          <a:blip r:embed="rId1"/>
          <a:srcRect l="-38801" t="0" r="-38801" b="0"/>
          <a:stretch/>
        </p:blipFill>
        <p:spPr>
          <a:xfrm>
            <a:off x="936000" y="672120"/>
            <a:ext cx="6983640" cy="5399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3018600" y="5266440"/>
            <a:ext cx="5808600" cy="619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Yu lusim graun, yu kilim pikinini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21" name="Picture Placeholder 4" descr="IMG-20260616-WA0017.jpg"/>
          <p:cNvPicPr/>
          <p:nvPr/>
        </p:nvPicPr>
        <p:blipFill>
          <a:blip r:embed="rId1"/>
          <a:srcRect l="-35858" t="0" r="-35858" b="0"/>
          <a:stretch/>
        </p:blipFill>
        <p:spPr>
          <a:xfrm>
            <a:off x="1898280" y="672120"/>
            <a:ext cx="5808600" cy="4512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83840" y="299160"/>
            <a:ext cx="3183840" cy="1272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Goals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9" name="Content Placeholder 4" descr="IMG-20260616-WA0004.jpg"/>
          <p:cNvPicPr/>
          <p:nvPr/>
        </p:nvPicPr>
        <p:blipFill>
          <a:blip r:embed="rId1"/>
          <a:srcRect l="0" t="-359" r="0" b="-359"/>
          <a:stretch/>
        </p:blipFill>
        <p:spPr>
          <a:xfrm>
            <a:off x="3786120" y="299160"/>
            <a:ext cx="5411520" cy="6419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483840" y="1574280"/>
            <a:ext cx="3183840" cy="5144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defTabSz="45720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FAFS, the Family Agroforestry Farming System project began by identifying 10 volunteer farm families in 3 targeted areas who would adopt enterprise into their farming system for:</a:t>
            </a:r>
            <a:endParaRPr b="0" lang="en-A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Wingdings" charset="2"/>
              <a:buAutoNum type="arabicPlain"/>
              <a:tabLst>
                <a:tab algn="l" pos="0"/>
              </a:tabLst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Quality Subsistence Food Production.  </a:t>
            </a:r>
            <a:endParaRPr b="0" lang="en-A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Wingdings" charset="2"/>
              <a:buAutoNum type="arabicPlain"/>
              <a:tabLst>
                <a:tab algn="l" pos="0"/>
              </a:tabLst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Improve cash-crop production, as timber, fruits, vanilla etc</a:t>
            </a:r>
            <a:endParaRPr b="0" lang="en-A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Wingdings" charset="2"/>
              <a:buAutoNum type="arabicPlain"/>
              <a:tabLst>
                <a:tab algn="l" pos="0"/>
              </a:tabLst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Improve soil conservation and fertility restoration during fallow</a:t>
            </a:r>
            <a:endParaRPr b="0" lang="en-A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83840" y="299160"/>
            <a:ext cx="3183840" cy="1272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A-Frame (Lukautim Graun)</a:t>
            </a:r>
            <a:br>
              <a:rPr sz="2000"/>
            </a:br>
            <a:r>
              <a:rPr b="1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Contour Marking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483840" y="1574280"/>
            <a:ext cx="3183840" cy="5144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algn="just" defTabSz="45720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Soil is the foundation of you garden.  Therefore, we used A-Frame contour marking to rule the garden beds.</a:t>
            </a:r>
            <a:endParaRPr b="0" lang="en-A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just" defTabSz="45720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en-A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just" defTabSz="45720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Reasons:</a:t>
            </a:r>
            <a:endParaRPr b="0" lang="en-A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Wingdings" charset="2"/>
              <a:buAutoNum type="arabicPlain"/>
              <a:tabLst>
                <a:tab algn="l" pos="0"/>
              </a:tabLst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Stop soil erosion from heavy rain fall</a:t>
            </a:r>
            <a:endParaRPr b="0" lang="en-A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Wingdings" charset="2"/>
              <a:buAutoNum type="arabicPlain"/>
              <a:tabLst>
                <a:tab algn="l" pos="0"/>
              </a:tabLst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Making the rain water slow its speed</a:t>
            </a:r>
            <a:endParaRPr b="0" lang="en-A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Wingdings" charset="2"/>
              <a:buAutoNum type="arabicPlain"/>
              <a:tabLst>
                <a:tab algn="l" pos="0"/>
              </a:tabLst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Planting legumes that can easily produce high quality top organic soil</a:t>
            </a:r>
            <a:endParaRPr b="0" lang="en-A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3" name="Content Placeholder 9" descr="IMG-20260522-WA0017.jpg"/>
          <p:cNvPicPr/>
          <p:nvPr/>
        </p:nvPicPr>
        <p:blipFill>
          <a:blip r:embed="rId1"/>
          <a:srcRect l="-8220" t="0" r="-8220" b="0"/>
          <a:stretch/>
        </p:blipFill>
        <p:spPr>
          <a:xfrm>
            <a:off x="3911760" y="178560"/>
            <a:ext cx="2987640" cy="3543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4" name="Picture 10" descr="IMG-20260522-WA0018.jpg"/>
          <p:cNvPicPr/>
          <p:nvPr/>
        </p:nvPicPr>
        <p:blipFill>
          <a:blip r:embed="rId2"/>
          <a:stretch/>
        </p:blipFill>
        <p:spPr>
          <a:xfrm>
            <a:off x="6901560" y="2136240"/>
            <a:ext cx="2574000" cy="3555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5" name="Picture 11" descr="IMG-20260522-WA0016.jpg"/>
          <p:cNvPicPr/>
          <p:nvPr/>
        </p:nvPicPr>
        <p:blipFill>
          <a:blip r:embed="rId3"/>
          <a:stretch/>
        </p:blipFill>
        <p:spPr>
          <a:xfrm>
            <a:off x="4106520" y="3949200"/>
            <a:ext cx="2524320" cy="3487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83840" y="299160"/>
            <a:ext cx="3183840" cy="1272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Local Legumes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7" name="Content Placeholder 4" descr="IMG-20260526-WA0005(1).jpg"/>
          <p:cNvPicPr/>
          <p:nvPr/>
        </p:nvPicPr>
        <p:blipFill>
          <a:blip r:embed="rId1"/>
          <a:srcRect l="-8220" t="0" r="-8220" b="0"/>
          <a:stretch/>
        </p:blipFill>
        <p:spPr>
          <a:xfrm>
            <a:off x="5059800" y="187920"/>
            <a:ext cx="3105000" cy="3683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483840" y="1574280"/>
            <a:ext cx="3183840" cy="5144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algn="just" defTabSz="45720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Local legumes provide soil nutrients</a:t>
            </a:r>
            <a:endParaRPr b="0" lang="en-A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just" defTabSz="45720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en-A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Wingdings" charset="2"/>
              <a:buAutoNum type="arabicPlain"/>
              <a:tabLst>
                <a:tab algn="l" pos="0"/>
              </a:tabLst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Restore soil fertility</a:t>
            </a:r>
            <a:endParaRPr b="0" lang="en-A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Wingdings" charset="2"/>
              <a:buAutoNum type="arabicPlain"/>
              <a:tabLst>
                <a:tab algn="l" pos="0"/>
              </a:tabLst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Making top soils black</a:t>
            </a:r>
            <a:endParaRPr b="0" lang="en-A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Wingdings" charset="2"/>
              <a:buAutoNum type="arabicPlain"/>
              <a:tabLst>
                <a:tab algn="l" pos="0"/>
              </a:tabLst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Less erosion</a:t>
            </a:r>
            <a:endParaRPr b="0" lang="en-A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Wingdings" charset="2"/>
              <a:buAutoNum type="arabicPlain"/>
              <a:tabLst>
                <a:tab algn="l" pos="0"/>
              </a:tabLst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Improve yields</a:t>
            </a:r>
            <a:endParaRPr b="0" lang="en-A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algn="just" defTabSz="4572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Wingdings" charset="2"/>
              <a:buAutoNum type="arabicPlain"/>
              <a:tabLst>
                <a:tab algn="l" pos="0"/>
              </a:tabLst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Little birds and animals are feeding from our garden</a:t>
            </a:r>
            <a:endParaRPr b="0" lang="en-A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9" name="Picture 5" descr="IMG-20260521-WA0008.jpg"/>
          <p:cNvPicPr/>
          <p:nvPr/>
        </p:nvPicPr>
        <p:blipFill>
          <a:blip r:embed="rId2"/>
          <a:stretch/>
        </p:blipFill>
        <p:spPr>
          <a:xfrm>
            <a:off x="4675680" y="4040640"/>
            <a:ext cx="4226400" cy="3282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2231640" y="5426280"/>
            <a:ext cx="5808600" cy="619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Caring for soil like your own child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1" name="Content Placeholder 4" descr="IMG-20260616-WA0007.jpg"/>
          <p:cNvPicPr/>
          <p:nvPr/>
        </p:nvPicPr>
        <p:blipFill>
          <a:blip r:embed="rId1"/>
          <a:srcRect l="-16668" t="0" r="-16668" b="0"/>
          <a:stretch/>
        </p:blipFill>
        <p:spPr>
          <a:xfrm>
            <a:off x="1435680" y="313200"/>
            <a:ext cx="6270480" cy="48715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2933280" y="6274440"/>
            <a:ext cx="5808600" cy="619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Soil Erosion Control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3" name="Picture Placeholder 9" descr="IMG-20260601-WA0005#1.jpg"/>
          <p:cNvPicPr/>
          <p:nvPr/>
        </p:nvPicPr>
        <p:blipFill>
          <a:blip r:embed="rId1"/>
          <a:srcRect l="-38891" t="0" r="-38891" b="0"/>
          <a:stretch/>
        </p:blipFill>
        <p:spPr>
          <a:xfrm>
            <a:off x="1434600" y="797760"/>
            <a:ext cx="6818040" cy="5296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2701440" y="6316560"/>
            <a:ext cx="5808600" cy="619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Rows of shrubs for soil improvement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5" name="Picture Placeholder 4" descr="IMG-20260616-WA0009.jpg"/>
          <p:cNvPicPr/>
          <p:nvPr/>
        </p:nvPicPr>
        <p:blipFill>
          <a:blip r:embed="rId1"/>
          <a:srcRect l="-38891" t="0" r="-38891" b="0"/>
          <a:stretch/>
        </p:blipFill>
        <p:spPr>
          <a:xfrm>
            <a:off x="1129320" y="491040"/>
            <a:ext cx="7263000" cy="5642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2231640" y="6107040"/>
            <a:ext cx="5808600" cy="619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Keeping soil from rain carrying away</a:t>
            </a:r>
            <a:endParaRPr b="0" lang="en-A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7" name="Picture Placeholder 7" descr="IMG-20260616-WA0008.jpg"/>
          <p:cNvPicPr/>
          <p:nvPr/>
        </p:nvPicPr>
        <p:blipFill>
          <a:blip r:embed="rId1"/>
          <a:srcRect l="-38800" t="0" r="-38800" b="0"/>
          <a:stretch/>
        </p:blipFill>
        <p:spPr>
          <a:xfrm>
            <a:off x="860760" y="502560"/>
            <a:ext cx="7037640" cy="5467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4581</TotalTime>
  <Application>LibreOffice/25.8.2.2$MacOSX_X86_64 LibreOffice_project/d401f2107ccab8f924a8e2df40f573aab7605b6f</Application>
  <AppVersion>15.0000</AppVersion>
  <Words>304</Words>
  <Paragraphs>47</Paragraphs>
  <Company>University of Technology Sydney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2026-06-26T01:38:59Z</dcterms:created>
  <dc:creator>FASS Administrator</dc:creator>
  <dc:description/>
  <dc:language>en-AU</dc:language>
  <cp:lastModifiedBy/>
  <dcterms:modified xsi:type="dcterms:W3CDTF">2026-07-14T10:17:35Z</dcterms:modified>
  <cp:revision>17</cp:revision>
  <dc:subject/>
  <dc:title>Ecological Family Agroforestry Farming System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  <property fmtid="{D5CDD505-2E9C-101B-9397-08002B2CF9AE}" pid="3" name="Slides">
    <vt:i4>24</vt:i4>
  </property>
</Properties>
</file>